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handoutMasterIdLst>
    <p:handoutMasterId r:id="rId26"/>
  </p:handoutMasterIdLst>
  <p:sldIdLst>
    <p:sldId id="256" r:id="rId2"/>
    <p:sldId id="280" r:id="rId3"/>
    <p:sldId id="283" r:id="rId4"/>
    <p:sldId id="257" r:id="rId5"/>
    <p:sldId id="258" r:id="rId6"/>
    <p:sldId id="259" r:id="rId7"/>
    <p:sldId id="260" r:id="rId8"/>
    <p:sldId id="261" r:id="rId9"/>
    <p:sldId id="262" r:id="rId10"/>
    <p:sldId id="263" r:id="rId11"/>
    <p:sldId id="270" r:id="rId12"/>
    <p:sldId id="264" r:id="rId13"/>
    <p:sldId id="265" r:id="rId14"/>
    <p:sldId id="266" r:id="rId15"/>
    <p:sldId id="267" r:id="rId16"/>
    <p:sldId id="268" r:id="rId17"/>
    <p:sldId id="269" r:id="rId18"/>
    <p:sldId id="276" r:id="rId19"/>
    <p:sldId id="278" r:id="rId20"/>
    <p:sldId id="279" r:id="rId21"/>
    <p:sldId id="275" r:id="rId22"/>
    <p:sldId id="271" r:id="rId23"/>
    <p:sldId id="28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DF780F1-DE10-4CB9-97CA-B4390604AB89}" type="datetimeFigureOut">
              <a:rPr lang="lt-LT" smtClean="0"/>
              <a:t>2016-09-23</a:t>
            </a:fld>
            <a:endParaRPr lang="lt-LT"/>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97CBDC-3D80-431A-A5E2-36F61A52E84D}" type="slidenum">
              <a:rPr lang="lt-LT" smtClean="0"/>
              <a:t>‹#›</a:t>
            </a:fld>
            <a:endParaRPr lang="lt-LT"/>
          </a:p>
        </p:txBody>
      </p:sp>
    </p:spTree>
    <p:extLst>
      <p:ext uri="{BB962C8B-B14F-4D97-AF65-F5344CB8AC3E}">
        <p14:creationId xmlns:p14="http://schemas.microsoft.com/office/powerpoint/2010/main" val="3209517387"/>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30AFE3-B91B-42E5-80EB-2495C4182768}" type="datetimeFigureOut">
              <a:rPr lang="lt-LT" smtClean="0"/>
              <a:t>2016-09-23</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B94107-7D89-4ED2-A5AC-839BC7B9FCD7}" type="slidenum">
              <a:rPr lang="lt-LT" smtClean="0"/>
              <a:t>‹#›</a:t>
            </a:fld>
            <a:endParaRPr lang="lt-LT"/>
          </a:p>
        </p:txBody>
      </p:sp>
    </p:spTree>
    <p:extLst>
      <p:ext uri="{BB962C8B-B14F-4D97-AF65-F5344CB8AC3E}">
        <p14:creationId xmlns:p14="http://schemas.microsoft.com/office/powerpoint/2010/main" val="3629116171"/>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5DAA1B4-32AF-487A-AFB5-B25693C40C8B}" type="datetime1">
              <a:rPr lang="en-GB" smtClean="0"/>
              <a:t>23/09/2016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2319239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8FD7B34-86DF-4FA8-A060-50FE4EE8D84A}" type="datetime1">
              <a:rPr lang="en-GB" smtClean="0"/>
              <a:t>23/09/2016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2145898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DB90BA7-9525-47C1-8FBC-FE3046BDBEC3}" type="datetime1">
              <a:rPr lang="en-GB" smtClean="0"/>
              <a:t>23/09/2016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1586753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4A33F3A-9109-4725-B3AC-B2D10F135E2B}" type="datetime1">
              <a:rPr lang="en-GB" smtClean="0"/>
              <a:t>23/09/2016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3846235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085BD33-CBFB-4237-92DA-D6484E5524D6}" type="datetime1">
              <a:rPr lang="en-GB" smtClean="0"/>
              <a:t>23/09/2016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2549308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FD7A8935-F997-4DEB-859F-D4F82F9BCBCB}" type="datetime1">
              <a:rPr lang="en-GB" smtClean="0"/>
              <a:t>23/09/2016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1651860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6338C21-2639-40A9-A2BD-6575AE75BD72}" type="datetime1">
              <a:rPr lang="en-GB" smtClean="0"/>
              <a:t>23/09/2016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40689966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FB0F5976-C389-4416-96B4-490C9EC8F4F6}" type="datetime1">
              <a:rPr lang="en-GB" smtClean="0"/>
              <a:t>23/09/2016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3314060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E5503B-615A-4BC0-A840-8AA583B96128}" type="datetime1">
              <a:rPr lang="en-GB" smtClean="0"/>
              <a:t>23/09/2016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1668730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94519E7-B6AB-45CB-8B04-1B97314B9580}" type="datetime1">
              <a:rPr lang="en-GB" smtClean="0"/>
              <a:t>23/09/2016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3492833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257AC2-23E2-4B5E-AACC-056B9A331AFA}" type="datetime1">
              <a:rPr lang="en-GB" smtClean="0"/>
              <a:t>23/09/2016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9BBA840-F4FE-4814-B6F5-9FFAFF647666}" type="slidenum">
              <a:rPr lang="en-GB" smtClean="0"/>
              <a:t>‹#›</a:t>
            </a:fld>
            <a:endParaRPr lang="en-GB"/>
          </a:p>
        </p:txBody>
      </p:sp>
    </p:spTree>
    <p:extLst>
      <p:ext uri="{BB962C8B-B14F-4D97-AF65-F5344CB8AC3E}">
        <p14:creationId xmlns:p14="http://schemas.microsoft.com/office/powerpoint/2010/main" val="4145998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4301A0-1CAE-432E-9DAE-47BF050A3128}" type="datetime1">
              <a:rPr lang="en-GB" smtClean="0"/>
              <a:t>23/09/2016</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BBA840-F4FE-4814-B6F5-9FFAFF647666}" type="slidenum">
              <a:rPr lang="en-GB" smtClean="0"/>
              <a:t>‹#›</a:t>
            </a:fld>
            <a:endParaRPr lang="en-GB"/>
          </a:p>
        </p:txBody>
      </p:sp>
    </p:spTree>
    <p:extLst>
      <p:ext uri="{BB962C8B-B14F-4D97-AF65-F5344CB8AC3E}">
        <p14:creationId xmlns:p14="http://schemas.microsoft.com/office/powerpoint/2010/main" val="1888469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lt-LT" sz="4000" b="1" dirty="0"/>
              <a:t>LIETUVOS TEISMŲ </a:t>
            </a:r>
            <a:r>
              <a:rPr lang="lt-LT" sz="4000" b="1" dirty="0" smtClean="0"/>
              <a:t>INFORMACINĖ SISTEMA</a:t>
            </a:r>
            <a:endParaRPr lang="en-GB" sz="4000" b="1" dirty="0"/>
          </a:p>
        </p:txBody>
      </p:sp>
      <p:sp>
        <p:nvSpPr>
          <p:cNvPr id="3" name="Subtitle 2"/>
          <p:cNvSpPr>
            <a:spLocks noGrp="1"/>
          </p:cNvSpPr>
          <p:nvPr>
            <p:ph type="subTitle" idx="1"/>
          </p:nvPr>
        </p:nvSpPr>
        <p:spPr>
          <a:xfrm>
            <a:off x="1524000" y="3509963"/>
            <a:ext cx="9144000" cy="1747836"/>
          </a:xfrm>
        </p:spPr>
        <p:txBody>
          <a:bodyPr>
            <a:noAutofit/>
          </a:bodyPr>
          <a:lstStyle/>
          <a:p>
            <a:r>
              <a:rPr lang="lt-LT" sz="2800" b="1" dirty="0"/>
              <a:t>MODERNIZAVIMAS IR INTEGRACINIŲ SĄSAJŲ SUKŪRIMAS</a:t>
            </a:r>
            <a:endParaRPr lang="en-GB" sz="2800" b="1" dirty="0"/>
          </a:p>
          <a:p>
            <a:endParaRPr lang="en-GB" dirty="0"/>
          </a:p>
        </p:txBody>
      </p:sp>
    </p:spTree>
    <p:extLst>
      <p:ext uri="{BB962C8B-B14F-4D97-AF65-F5344CB8AC3E}">
        <p14:creationId xmlns:p14="http://schemas.microsoft.com/office/powerpoint/2010/main" val="1268488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Prieigos prie bylų, dokumentų, šalių duomenų teisės (3)</a:t>
            </a:r>
            <a:endParaRPr lang="en-GB" b="1" dirty="0"/>
          </a:p>
        </p:txBody>
      </p:sp>
      <p:sp>
        <p:nvSpPr>
          <p:cNvPr id="3" name="Content Placeholder 2"/>
          <p:cNvSpPr>
            <a:spLocks noGrp="1"/>
          </p:cNvSpPr>
          <p:nvPr>
            <p:ph idx="1"/>
          </p:nvPr>
        </p:nvSpPr>
        <p:spPr/>
        <p:txBody>
          <a:bodyPr/>
          <a:lstStyle/>
          <a:p>
            <a:pPr algn="just"/>
            <a:r>
              <a:rPr lang="lt-LT" dirty="0"/>
              <a:t>Naudotojams bus suteiktos teisės nurodyti, kad tam tikram sistemoje tvarkomam objektui (byla, dokumentas, šalis) suteikiamas neviešumo požymis.</a:t>
            </a:r>
          </a:p>
          <a:p>
            <a:pPr algn="just"/>
            <a:r>
              <a:rPr lang="lt-LT" dirty="0"/>
              <a:t>Prie atitinkamo neviešo objekto kortelės galės prisijungti atitinkamą procesinę bylą nagrinėjantis teisėjas/teisėjai, su atitinkamu teisėjų sistemoje susieti naudotojai, tam tikras pareigas turintys naudotojai, pvz., teismo pirmininkas.</a:t>
            </a:r>
          </a:p>
          <a:p>
            <a:pPr algn="just"/>
            <a:r>
              <a:rPr lang="lt-LT" dirty="0"/>
              <a:t>Naudotojas, neturintis prieigos teisių, galės kreiptis į atitinkamą bylą nagrinėjantį teisėją su prašymu suteikti prieigos prie neviešų objektų teises.</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10</a:t>
            </a:fld>
            <a:endParaRPr lang="en-GB"/>
          </a:p>
        </p:txBody>
      </p:sp>
    </p:spTree>
    <p:extLst>
      <p:ext uri="{BB962C8B-B14F-4D97-AF65-F5344CB8AC3E}">
        <p14:creationId xmlns:p14="http://schemas.microsoft.com/office/powerpoint/2010/main" val="3466499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Panašių bylų paieška</a:t>
            </a:r>
            <a:endParaRPr lang="en-GB" b="1" dirty="0"/>
          </a:p>
        </p:txBody>
      </p:sp>
      <p:sp>
        <p:nvSpPr>
          <p:cNvPr id="3" name="Content Placeholder 2"/>
          <p:cNvSpPr>
            <a:spLocks noGrp="1"/>
          </p:cNvSpPr>
          <p:nvPr>
            <p:ph idx="1"/>
          </p:nvPr>
        </p:nvSpPr>
        <p:spPr/>
        <p:txBody>
          <a:bodyPr/>
          <a:lstStyle/>
          <a:p>
            <a:pPr algn="just"/>
            <a:r>
              <a:rPr lang="lt-LT" dirty="0"/>
              <a:t>Naudotojams bus suteikta galimybė atlikti panašių bylų – bylų, kuriose dalyvauja tie patys proceso dalyviai – paiešką.</a:t>
            </a:r>
          </a:p>
          <a:p>
            <a:pPr algn="just"/>
            <a:r>
              <a:rPr lang="lt-LT" dirty="0"/>
              <a:t>Naudotojai galės nurodyti, kad paieškoje naudojami daugiau nei vieno proceso dalyvio duomenys.</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11</a:t>
            </a:fld>
            <a:endParaRPr lang="en-GB"/>
          </a:p>
        </p:txBody>
      </p:sp>
    </p:spTree>
    <p:extLst>
      <p:ext uri="{BB962C8B-B14F-4D97-AF65-F5344CB8AC3E}">
        <p14:creationId xmlns:p14="http://schemas.microsoft.com/office/powerpoint/2010/main" val="1212379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Bylų skirstymo modulio modernizavimas</a:t>
            </a:r>
            <a:endParaRPr lang="en-GB" b="1" dirty="0"/>
          </a:p>
        </p:txBody>
      </p:sp>
      <p:sp>
        <p:nvSpPr>
          <p:cNvPr id="3" name="Content Placeholder 2"/>
          <p:cNvSpPr>
            <a:spLocks noGrp="1"/>
          </p:cNvSpPr>
          <p:nvPr>
            <p:ph idx="1"/>
          </p:nvPr>
        </p:nvSpPr>
        <p:spPr/>
        <p:txBody>
          <a:bodyPr/>
          <a:lstStyle/>
          <a:p>
            <a:pPr algn="just"/>
            <a:r>
              <a:rPr lang="lt-LT" dirty="0"/>
              <a:t>Bylų skirstymo modulis bus modernizuotas sudarant galimybes nurodyti požymius, kuriuos atitinkančios bylos galės būti skirstomos prioritetine tvarka.</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12</a:t>
            </a:fld>
            <a:endParaRPr lang="en-GB"/>
          </a:p>
        </p:txBody>
      </p:sp>
    </p:spTree>
    <p:extLst>
      <p:ext uri="{BB962C8B-B14F-4D97-AF65-F5344CB8AC3E}">
        <p14:creationId xmlns:p14="http://schemas.microsoft.com/office/powerpoint/2010/main" val="1152776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Mokėjimo užduočių tvarkymas ir statistika</a:t>
            </a:r>
            <a:endParaRPr lang="en-GB" b="1" dirty="0"/>
          </a:p>
        </p:txBody>
      </p:sp>
      <p:sp>
        <p:nvSpPr>
          <p:cNvPr id="3" name="Content Placeholder 2"/>
          <p:cNvSpPr>
            <a:spLocks noGrp="1"/>
          </p:cNvSpPr>
          <p:nvPr>
            <p:ph idx="1"/>
          </p:nvPr>
        </p:nvSpPr>
        <p:spPr/>
        <p:txBody>
          <a:bodyPr/>
          <a:lstStyle/>
          <a:p>
            <a:pPr algn="just"/>
            <a:r>
              <a:rPr lang="lt-LT" dirty="0"/>
              <a:t>LITEKO bus sukurti specialūs procesiniai terminai, kurie informuos atitinkamus naudotojus apie veiksmų, susijusių su žyminio mokesčio mokėjimų įskaitymu, atlikimo poreikį.</a:t>
            </a:r>
          </a:p>
          <a:p>
            <a:pPr algn="just"/>
            <a:r>
              <a:rPr lang="lt-LT" dirty="0"/>
              <a:t>Naudotojai galės atskirai peržiūrėti jiems aktualių nesukurtų arba neįskaitytų žyminio mokesčio mokėjimo užduočių sąrašus.</a:t>
            </a:r>
          </a:p>
          <a:p>
            <a:pPr algn="just"/>
            <a:r>
              <a:rPr lang="lt-LT" dirty="0"/>
              <a:t>Statistikos modulyje bus sukurta grupė statistinių ataskaitų, kurios generuos duomenis apie teismų surinkto žyminio mokesčio dydį, įskaitytas ir neįskaitytas jo dalis, grąžintus sumokėtus žyminius mokesčius ir pan.</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13</a:t>
            </a:fld>
            <a:endParaRPr lang="en-GB"/>
          </a:p>
        </p:txBody>
      </p:sp>
    </p:spTree>
    <p:extLst>
      <p:ext uri="{BB962C8B-B14F-4D97-AF65-F5344CB8AC3E}">
        <p14:creationId xmlns:p14="http://schemas.microsoft.com/office/powerpoint/2010/main" val="2068107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Statistikos modulis</a:t>
            </a:r>
            <a:endParaRPr lang="en-GB" b="1" dirty="0"/>
          </a:p>
        </p:txBody>
      </p:sp>
      <p:sp>
        <p:nvSpPr>
          <p:cNvPr id="3" name="Content Placeholder 2"/>
          <p:cNvSpPr>
            <a:spLocks noGrp="1"/>
          </p:cNvSpPr>
          <p:nvPr>
            <p:ph idx="1"/>
          </p:nvPr>
        </p:nvSpPr>
        <p:spPr/>
        <p:txBody>
          <a:bodyPr/>
          <a:lstStyle/>
          <a:p>
            <a:pPr algn="just"/>
            <a:r>
              <a:rPr lang="lt-LT" dirty="0"/>
              <a:t>Bus sukurtas naujas statistikos modulis, kuris sudarys galimybes:</a:t>
            </a:r>
          </a:p>
          <a:p>
            <a:pPr marL="514350" indent="-514350" algn="just">
              <a:buAutoNum type="arabicPeriod"/>
            </a:pPr>
            <a:r>
              <a:rPr lang="lt-LT" dirty="0"/>
              <a:t>Generuoti statistines ataskaitas;</a:t>
            </a:r>
          </a:p>
          <a:p>
            <a:pPr marL="514350" indent="-514350" algn="just">
              <a:buAutoNum type="arabicPeriod"/>
            </a:pPr>
            <a:r>
              <a:rPr lang="lt-LT" dirty="0"/>
              <a:t>Generuoti statistinius pjūvius;</a:t>
            </a:r>
          </a:p>
          <a:p>
            <a:pPr marL="514350" indent="-514350" algn="just">
              <a:buAutoNum type="arabicPeriod"/>
            </a:pPr>
            <a:r>
              <a:rPr lang="lt-LT" dirty="0"/>
              <a:t>Generuoti teisėjų pažymas.</a:t>
            </a:r>
          </a:p>
          <a:p>
            <a:pPr algn="just"/>
            <a:r>
              <a:rPr lang="lt-LT" dirty="0"/>
              <a:t>Sistemoje galės būti nurodyta, kad tam tikros statistinės ataskaitos bus generuojamos automatiškai nustatytu periodiškumu ir siunčiamos sistemoje nurodytiems asmenims.</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14</a:t>
            </a:fld>
            <a:endParaRPr lang="en-GB"/>
          </a:p>
        </p:txBody>
      </p:sp>
    </p:spTree>
    <p:extLst>
      <p:ext uri="{BB962C8B-B14F-4D97-AF65-F5344CB8AC3E}">
        <p14:creationId xmlns:p14="http://schemas.microsoft.com/office/powerpoint/2010/main" val="3682276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Duomenų tvarkymo stebėsenos pakeitimai</a:t>
            </a:r>
            <a:endParaRPr lang="en-GB" b="1" dirty="0"/>
          </a:p>
        </p:txBody>
      </p:sp>
      <p:sp>
        <p:nvSpPr>
          <p:cNvPr id="3" name="Content Placeholder 2"/>
          <p:cNvSpPr>
            <a:spLocks noGrp="1"/>
          </p:cNvSpPr>
          <p:nvPr>
            <p:ph idx="1"/>
          </p:nvPr>
        </p:nvSpPr>
        <p:spPr/>
        <p:txBody>
          <a:bodyPr/>
          <a:lstStyle/>
          <a:p>
            <a:pPr algn="just"/>
            <a:r>
              <a:rPr lang="lt-LT" dirty="0"/>
              <a:t>Sistemoje bus sukurtos taisyklės, kurios neleis naudotojams atgaline data tvarkyti </a:t>
            </a:r>
            <a:r>
              <a:rPr lang="lt-LT" dirty="0" smtClean="0"/>
              <a:t>duomenų </a:t>
            </a:r>
            <a:r>
              <a:rPr lang="lt-LT" dirty="0"/>
              <a:t>sistemoje, nenurodžius tokio veiksmo atlikimo priežasties.</a:t>
            </a:r>
          </a:p>
          <a:p>
            <a:pPr algn="just"/>
            <a:r>
              <a:rPr lang="lt-LT" dirty="0"/>
              <a:t>Visa informacija apie nurodytas duomenų tvarkymo atgaline tvarka priežastis bus saugoma sistemoje ir pasiekiama atitinkamas teises turintiems naudotojams.</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15</a:t>
            </a:fld>
            <a:endParaRPr lang="en-GB"/>
          </a:p>
        </p:txBody>
      </p:sp>
    </p:spTree>
    <p:extLst>
      <p:ext uri="{BB962C8B-B14F-4D97-AF65-F5344CB8AC3E}">
        <p14:creationId xmlns:p14="http://schemas.microsoft.com/office/powerpoint/2010/main" val="1285587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Paieškų modernizavimai</a:t>
            </a:r>
            <a:endParaRPr lang="en-GB" b="1" dirty="0"/>
          </a:p>
        </p:txBody>
      </p:sp>
      <p:sp>
        <p:nvSpPr>
          <p:cNvPr id="3" name="Content Placeholder 2"/>
          <p:cNvSpPr>
            <a:spLocks noGrp="1"/>
          </p:cNvSpPr>
          <p:nvPr>
            <p:ph idx="1"/>
          </p:nvPr>
        </p:nvSpPr>
        <p:spPr/>
        <p:txBody>
          <a:bodyPr>
            <a:normAutofit fontScale="92500"/>
          </a:bodyPr>
          <a:lstStyle/>
          <a:p>
            <a:pPr algn="just"/>
            <a:r>
              <a:rPr lang="lt-LT" dirty="0"/>
              <a:t>Bus modernizuota procesinių bylų paieška, sudarant galimybes atlikti paiešką pagal papildomus naujus kriterijus arba nurodyti, kad paieškoje naudojami daugiau nei vieno proceso įvykio duomenys (ieškoma procesinė byla turi turėti visus arba bent vieną iš paieškoje nurodytų proceso įvykių).</a:t>
            </a:r>
          </a:p>
          <a:p>
            <a:pPr algn="just"/>
            <a:r>
              <a:rPr lang="lt-LT" dirty="0"/>
              <a:t>Bus modernizuota šalių procesinių dokumentų paieška, sudarant galimybes atlikti paiešką pagal naujus duomenis, pvz., pagal pateikėjo duomenis.</a:t>
            </a:r>
          </a:p>
          <a:p>
            <a:pPr algn="just"/>
            <a:r>
              <a:rPr lang="lt-LT" dirty="0"/>
              <a:t>Bus sukurta teismo procesinių dokumentų paieška.</a:t>
            </a:r>
          </a:p>
          <a:p>
            <a:pPr algn="just"/>
            <a:r>
              <a:rPr lang="lt-LT" dirty="0"/>
              <a:t>Tam tikriems naudotojams (neturintiems tam tikrų pareigų ar rolių) vykdant duomenų paiešką kituose teismuose bus reikalaujama nurodyti vykdomos paieškos pagrindą ir priežastį.</a:t>
            </a:r>
          </a:p>
        </p:txBody>
      </p:sp>
      <p:sp>
        <p:nvSpPr>
          <p:cNvPr id="4" name="Slide Number Placeholder 3"/>
          <p:cNvSpPr>
            <a:spLocks noGrp="1"/>
          </p:cNvSpPr>
          <p:nvPr>
            <p:ph type="sldNum" sz="quarter" idx="12"/>
          </p:nvPr>
        </p:nvSpPr>
        <p:spPr/>
        <p:txBody>
          <a:bodyPr/>
          <a:lstStyle/>
          <a:p>
            <a:fld id="{29BBA840-F4FE-4814-B6F5-9FFAFF647666}" type="slidenum">
              <a:rPr lang="en-GB" smtClean="0"/>
              <a:t>16</a:t>
            </a:fld>
            <a:endParaRPr lang="en-GB"/>
          </a:p>
        </p:txBody>
      </p:sp>
    </p:spTree>
    <p:extLst>
      <p:ext uri="{BB962C8B-B14F-4D97-AF65-F5344CB8AC3E}">
        <p14:creationId xmlns:p14="http://schemas.microsoft.com/office/powerpoint/2010/main" val="1666486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Proceso įvykių klasifikatorių valdymas</a:t>
            </a:r>
            <a:endParaRPr lang="en-GB" b="1" dirty="0"/>
          </a:p>
        </p:txBody>
      </p:sp>
      <p:sp>
        <p:nvSpPr>
          <p:cNvPr id="3" name="Content Placeholder 2"/>
          <p:cNvSpPr>
            <a:spLocks noGrp="1"/>
          </p:cNvSpPr>
          <p:nvPr>
            <p:ph idx="1"/>
          </p:nvPr>
        </p:nvSpPr>
        <p:spPr/>
        <p:txBody>
          <a:bodyPr/>
          <a:lstStyle/>
          <a:p>
            <a:pPr algn="just"/>
            <a:r>
              <a:rPr lang="en-GB" dirty="0"/>
              <a:t>NTA </a:t>
            </a:r>
            <a:r>
              <a:rPr lang="lt-LT" dirty="0"/>
              <a:t>administratoriams bus sudarytos galimybės sistemoje administruoti įvykių tipų, įvykių rezultatų ir išnagrinėjimo rezultatų klasifikatorius.</a:t>
            </a:r>
          </a:p>
          <a:p>
            <a:pPr algn="just"/>
            <a:r>
              <a:rPr lang="lt-LT" dirty="0"/>
              <a:t>Naudotojai galės kurti </a:t>
            </a:r>
            <a:r>
              <a:rPr lang="lt-LT" dirty="0" smtClean="0"/>
              <a:t>naujus, </a:t>
            </a:r>
            <a:r>
              <a:rPr lang="lt-LT" dirty="0"/>
              <a:t>redaguoti </a:t>
            </a:r>
            <a:r>
              <a:rPr lang="lt-LT" dirty="0" smtClean="0"/>
              <a:t>esančius, </a:t>
            </a:r>
            <a:r>
              <a:rPr lang="lt-LT" dirty="0" err="1"/>
              <a:t>deaktyvuoti</a:t>
            </a:r>
            <a:r>
              <a:rPr lang="lt-LT" dirty="0"/>
              <a:t> arba iš naujo aktyvuoti klasifikatorių </a:t>
            </a:r>
            <a:r>
              <a:rPr lang="lt-LT" dirty="0" smtClean="0"/>
              <a:t>reikšmes, nurodyti </a:t>
            </a:r>
            <a:r>
              <a:rPr lang="lt-LT" dirty="0"/>
              <a:t>jų panaudojimo sąlygas.</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17</a:t>
            </a:fld>
            <a:endParaRPr lang="en-GB"/>
          </a:p>
        </p:txBody>
      </p:sp>
    </p:spTree>
    <p:extLst>
      <p:ext uri="{BB962C8B-B14F-4D97-AF65-F5344CB8AC3E}">
        <p14:creationId xmlns:p14="http://schemas.microsoft.com/office/powerpoint/2010/main" val="2600144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Informacijos paieška šalies kortelėje </a:t>
            </a:r>
          </a:p>
        </p:txBody>
      </p:sp>
      <p:sp>
        <p:nvSpPr>
          <p:cNvPr id="3" name="Content Placeholder 2"/>
          <p:cNvSpPr>
            <a:spLocks noGrp="1"/>
          </p:cNvSpPr>
          <p:nvPr>
            <p:ph idx="1"/>
          </p:nvPr>
        </p:nvSpPr>
        <p:spPr/>
        <p:txBody>
          <a:bodyPr>
            <a:normAutofit/>
          </a:bodyPr>
          <a:lstStyle/>
          <a:p>
            <a:pPr algn="just"/>
            <a:r>
              <a:rPr lang="lt-LT" dirty="0"/>
              <a:t>LITEKO naudotojams bus sukurta galimybė pagal paieškos kriterijus ieškoti informacijos apie bylos šalį </a:t>
            </a:r>
            <a:r>
              <a:rPr lang="lt-LT" dirty="0" smtClean="0"/>
              <a:t>kituose registruose ir informacinėse sistemose.</a:t>
            </a:r>
            <a:endParaRPr lang="lt-LT" dirty="0"/>
          </a:p>
          <a:p>
            <a:pPr algn="just"/>
            <a:r>
              <a:rPr lang="lt-LT" dirty="0"/>
              <a:t>LITEKO naudotojui bus suteikta galimybė išsaugoti iš </a:t>
            </a:r>
            <a:r>
              <a:rPr lang="lt-LT" dirty="0" smtClean="0"/>
              <a:t>registrų/informacinių sistemų </a:t>
            </a:r>
            <a:r>
              <a:rPr lang="lt-LT" dirty="0"/>
              <a:t>gautą norimą informaciją, pagal ją formuoti išrašą ir jį išsaugoti prie bylos dokumentų. </a:t>
            </a:r>
          </a:p>
          <a:p>
            <a:pPr algn="just"/>
            <a:r>
              <a:rPr lang="lt-LT" dirty="0"/>
              <a:t>Taip pat naudotojas galės pakartotinai kreiptis į </a:t>
            </a:r>
            <a:r>
              <a:rPr lang="lt-LT" dirty="0" smtClean="0"/>
              <a:t>registrą/informacinę sistemą </a:t>
            </a:r>
            <a:r>
              <a:rPr lang="lt-LT" dirty="0"/>
              <a:t>dėl informacijos apie bylos šalį </a:t>
            </a:r>
            <a:r>
              <a:rPr lang="lt-LT" dirty="0" smtClean="0"/>
              <a:t>patikrinimo. </a:t>
            </a:r>
            <a:endParaRPr lang="lt-LT" dirty="0"/>
          </a:p>
        </p:txBody>
      </p:sp>
      <p:sp>
        <p:nvSpPr>
          <p:cNvPr id="4" name="Slide Number Placeholder 3"/>
          <p:cNvSpPr>
            <a:spLocks noGrp="1"/>
          </p:cNvSpPr>
          <p:nvPr>
            <p:ph type="sldNum" sz="quarter" idx="12"/>
          </p:nvPr>
        </p:nvSpPr>
        <p:spPr/>
        <p:txBody>
          <a:bodyPr/>
          <a:lstStyle/>
          <a:p>
            <a:fld id="{29BBA840-F4FE-4814-B6F5-9FFAFF647666}" type="slidenum">
              <a:rPr lang="en-GB" smtClean="0"/>
              <a:t>18</a:t>
            </a:fld>
            <a:endParaRPr lang="en-GB"/>
          </a:p>
        </p:txBody>
      </p:sp>
    </p:spTree>
    <p:extLst>
      <p:ext uri="{BB962C8B-B14F-4D97-AF65-F5344CB8AC3E}">
        <p14:creationId xmlns:p14="http://schemas.microsoft.com/office/powerpoint/2010/main" val="1809027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lt-LT" sz="4900" b="1" dirty="0"/>
              <a:t>Dokumentų siuntimas ne proceso dalyviams</a:t>
            </a:r>
            <a:endParaRPr lang="lt-LT" b="1" dirty="0"/>
          </a:p>
        </p:txBody>
      </p:sp>
      <p:sp>
        <p:nvSpPr>
          <p:cNvPr id="3" name="Content Placeholder 2"/>
          <p:cNvSpPr>
            <a:spLocks noGrp="1"/>
          </p:cNvSpPr>
          <p:nvPr>
            <p:ph idx="1"/>
          </p:nvPr>
        </p:nvSpPr>
        <p:spPr/>
        <p:txBody>
          <a:bodyPr/>
          <a:lstStyle/>
          <a:p>
            <a:pPr algn="just"/>
            <a:r>
              <a:rPr lang="lt-LT" dirty="0" smtClean="0"/>
              <a:t>LITEKO naudotojams </a:t>
            </a:r>
            <a:r>
              <a:rPr lang="lt-LT" dirty="0"/>
              <a:t>bus sukurta galimybė teikti teismo dokumentą/pranešimą ne proceso dalyviams. </a:t>
            </a:r>
          </a:p>
          <a:p>
            <a:pPr algn="just"/>
            <a:r>
              <a:rPr lang="lt-LT" dirty="0"/>
              <a:t>Naudotojas iš ne proceso dalyvių sąrašo galės pasirinkti norimą gavėją (arba kelis gavėjus </a:t>
            </a:r>
            <a:r>
              <a:rPr lang="lt-LT" dirty="0" smtClean="0"/>
              <a:t>iš karto</a:t>
            </a:r>
            <a:r>
              <a:rPr lang="lt-LT" dirty="0"/>
              <a:t>) ir jiems išsiųsti dokumentą. Pasirašius siunčiamą dokumentą, ne proceso dalyviui jis bus išsiųstas automatiškai.</a:t>
            </a:r>
          </a:p>
        </p:txBody>
      </p:sp>
      <p:sp>
        <p:nvSpPr>
          <p:cNvPr id="4" name="Slide Number Placeholder 3"/>
          <p:cNvSpPr>
            <a:spLocks noGrp="1"/>
          </p:cNvSpPr>
          <p:nvPr>
            <p:ph type="sldNum" sz="quarter" idx="12"/>
          </p:nvPr>
        </p:nvSpPr>
        <p:spPr/>
        <p:txBody>
          <a:bodyPr/>
          <a:lstStyle/>
          <a:p>
            <a:fld id="{29BBA840-F4FE-4814-B6F5-9FFAFF647666}" type="slidenum">
              <a:rPr lang="en-GB" smtClean="0"/>
              <a:t>19</a:t>
            </a:fld>
            <a:endParaRPr lang="en-GB"/>
          </a:p>
        </p:txBody>
      </p:sp>
      <p:pic>
        <p:nvPicPr>
          <p:cNvPr id="5" name="Picture 4"/>
          <p:cNvPicPr>
            <a:picLocks noChangeAspect="1"/>
          </p:cNvPicPr>
          <p:nvPr/>
        </p:nvPicPr>
        <p:blipFill>
          <a:blip r:embed="rId2"/>
          <a:stretch>
            <a:fillRect/>
          </a:stretch>
        </p:blipFill>
        <p:spPr>
          <a:xfrm>
            <a:off x="2493818" y="4391890"/>
            <a:ext cx="7550727" cy="1920009"/>
          </a:xfrm>
          <a:prstGeom prst="rect">
            <a:avLst/>
          </a:prstGeom>
        </p:spPr>
      </p:pic>
    </p:spTree>
    <p:extLst>
      <p:ext uri="{BB962C8B-B14F-4D97-AF65-F5344CB8AC3E}">
        <p14:creationId xmlns:p14="http://schemas.microsoft.com/office/powerpoint/2010/main" val="3157542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b="1" dirty="0" smtClean="0"/>
              <a:t>Lietuvos teismų informacinės sistemos modernizavimas ir integracinių sąsajų sukūrimas</a:t>
            </a:r>
            <a:endParaRPr lang="lt-LT" dirty="0"/>
          </a:p>
        </p:txBody>
      </p:sp>
      <p:sp>
        <p:nvSpPr>
          <p:cNvPr id="3" name="Turinio vietos rezervavimo ženklas 2"/>
          <p:cNvSpPr>
            <a:spLocks noGrp="1"/>
          </p:cNvSpPr>
          <p:nvPr>
            <p:ph idx="1"/>
          </p:nvPr>
        </p:nvSpPr>
        <p:spPr/>
        <p:txBody>
          <a:bodyPr/>
          <a:lstStyle/>
          <a:p>
            <a:pPr algn="just"/>
            <a:r>
              <a:rPr lang="lt-LT" dirty="0" smtClean="0"/>
              <a:t>Įgyvendinama Nacionalinei teismų administracijai vykdant Norvegijos finansinio mechanizmo programos LT13 „Efektyvumas, kokybė ir skaidrumas Lietuvos teismuose“ projektą </a:t>
            </a:r>
          </a:p>
          <a:p>
            <a:pPr marL="0" indent="0" algn="ctr">
              <a:buNone/>
            </a:pPr>
            <a:r>
              <a:rPr lang="lt-LT" b="1" dirty="0" smtClean="0"/>
              <a:t>„Teismų informacinės sistemos (bylų tvarkymo ir teismo posėdžių garso įrašymo sistemų) modernizavimas“</a:t>
            </a:r>
          </a:p>
          <a:p>
            <a:pPr algn="just"/>
            <a:r>
              <a:rPr lang="lt-LT" dirty="0" smtClean="0"/>
              <a:t>Įgyvendinimo terminai 2016-03-31 d. – 2016-12-22 d. (9 mėn</a:t>
            </a:r>
            <a:r>
              <a:rPr lang="lt-LT" dirty="0" smtClean="0"/>
              <a:t>.)</a:t>
            </a:r>
          </a:p>
          <a:p>
            <a:pPr algn="just"/>
            <a:r>
              <a:rPr lang="lt-LT" dirty="0" smtClean="0"/>
              <a:t>LITEKO pakeitimus numatoma įdiegti 2016 m. gruodžio mėn. </a:t>
            </a:r>
            <a:r>
              <a:rPr lang="lt-LT" dirty="0" err="1" smtClean="0"/>
              <a:t>pab</a:t>
            </a:r>
            <a:r>
              <a:rPr lang="lt-LT" dirty="0" smtClean="0"/>
              <a:t>.</a:t>
            </a:r>
            <a:endParaRPr lang="lt-LT" dirty="0" smtClean="0"/>
          </a:p>
          <a:p>
            <a:pPr marL="0" indent="0">
              <a:buNone/>
            </a:pPr>
            <a:endParaRPr lang="lt-LT" dirty="0"/>
          </a:p>
        </p:txBody>
      </p:sp>
      <p:sp>
        <p:nvSpPr>
          <p:cNvPr id="4" name="Skaidrės numerio vietos rezervavimo ženklas 3"/>
          <p:cNvSpPr>
            <a:spLocks noGrp="1"/>
          </p:cNvSpPr>
          <p:nvPr>
            <p:ph type="sldNum" sz="quarter" idx="12"/>
          </p:nvPr>
        </p:nvSpPr>
        <p:spPr/>
        <p:txBody>
          <a:bodyPr/>
          <a:lstStyle/>
          <a:p>
            <a:fld id="{29BBA840-F4FE-4814-B6F5-9FFAFF647666}" type="slidenum">
              <a:rPr lang="en-GB" smtClean="0"/>
              <a:t>2</a:t>
            </a:fld>
            <a:endParaRPr lang="en-GB"/>
          </a:p>
        </p:txBody>
      </p:sp>
    </p:spTree>
    <p:extLst>
      <p:ext uri="{BB962C8B-B14F-4D97-AF65-F5344CB8AC3E}">
        <p14:creationId xmlns:p14="http://schemas.microsoft.com/office/powerpoint/2010/main" val="3838738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Dokumentų gavimas iš ne proceso dalyvių</a:t>
            </a:r>
          </a:p>
        </p:txBody>
      </p:sp>
      <p:sp>
        <p:nvSpPr>
          <p:cNvPr id="3" name="Content Placeholder 2"/>
          <p:cNvSpPr>
            <a:spLocks noGrp="1"/>
          </p:cNvSpPr>
          <p:nvPr>
            <p:ph idx="1"/>
          </p:nvPr>
        </p:nvSpPr>
        <p:spPr/>
        <p:txBody>
          <a:bodyPr/>
          <a:lstStyle/>
          <a:p>
            <a:pPr algn="just"/>
            <a:r>
              <a:rPr lang="lt-LT" dirty="0"/>
              <a:t>Bus sukurta galimybė ne proceso dalyviams atsakyti į teismo siųstą dokumentą. </a:t>
            </a:r>
          </a:p>
          <a:p>
            <a:pPr algn="just"/>
            <a:r>
              <a:rPr lang="lt-LT" dirty="0"/>
              <a:t>Dokumentas, gautas kaip atsakymas į teismo siųstą dokumentą, bus matomas </a:t>
            </a:r>
            <a:r>
              <a:rPr lang="lt-LT" dirty="0" err="1"/>
              <a:t>LITEKO</a:t>
            </a:r>
            <a:r>
              <a:rPr lang="lt-LT" dirty="0"/>
              <a:t> sistemoje prie „Gauti elektroniniai dokumentai “.</a:t>
            </a:r>
          </a:p>
        </p:txBody>
      </p:sp>
      <p:sp>
        <p:nvSpPr>
          <p:cNvPr id="4" name="Slide Number Placeholder 3"/>
          <p:cNvSpPr>
            <a:spLocks noGrp="1"/>
          </p:cNvSpPr>
          <p:nvPr>
            <p:ph type="sldNum" sz="quarter" idx="12"/>
          </p:nvPr>
        </p:nvSpPr>
        <p:spPr/>
        <p:txBody>
          <a:bodyPr/>
          <a:lstStyle/>
          <a:p>
            <a:fld id="{29BBA840-F4FE-4814-B6F5-9FFAFF647666}" type="slidenum">
              <a:rPr lang="en-GB" smtClean="0"/>
              <a:t>20</a:t>
            </a:fld>
            <a:endParaRPr lang="en-GB"/>
          </a:p>
        </p:txBody>
      </p:sp>
    </p:spTree>
    <p:extLst>
      <p:ext uri="{BB962C8B-B14F-4D97-AF65-F5344CB8AC3E}">
        <p14:creationId xmlns:p14="http://schemas.microsoft.com/office/powerpoint/2010/main" val="544037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Atstovavimas keliems teismams </a:t>
            </a:r>
          </a:p>
        </p:txBody>
      </p:sp>
      <p:sp>
        <p:nvSpPr>
          <p:cNvPr id="3" name="Content Placeholder 2"/>
          <p:cNvSpPr>
            <a:spLocks noGrp="1"/>
          </p:cNvSpPr>
          <p:nvPr>
            <p:ph idx="1"/>
          </p:nvPr>
        </p:nvSpPr>
        <p:spPr/>
        <p:txBody>
          <a:bodyPr>
            <a:normAutofit/>
          </a:bodyPr>
          <a:lstStyle/>
          <a:p>
            <a:pPr algn="just"/>
            <a:r>
              <a:rPr lang="lt-LT" dirty="0"/>
              <a:t>Bus sukurta galimybė pasirinktam LITEKO naudotojui priskirti teismą arba kelis teismus, kuriuos jis atstovaus.</a:t>
            </a:r>
          </a:p>
          <a:p>
            <a:pPr algn="just"/>
            <a:r>
              <a:rPr lang="lt-LT" dirty="0"/>
              <a:t>Kelis teismus atstovaujantis </a:t>
            </a:r>
            <a:r>
              <a:rPr lang="lt-LT" dirty="0" smtClean="0"/>
              <a:t>naudotojas, </a:t>
            </a:r>
            <a:r>
              <a:rPr lang="lt-LT" dirty="0"/>
              <a:t>jungdamasis prie </a:t>
            </a:r>
            <a:r>
              <a:rPr lang="lt-LT" dirty="0" smtClean="0"/>
              <a:t>sistemos, </a:t>
            </a:r>
            <a:r>
              <a:rPr lang="lt-LT" dirty="0"/>
              <a:t>turės pasirinkti kurį teismą atstovauti aktyvios sesijos metu. </a:t>
            </a:r>
          </a:p>
        </p:txBody>
      </p:sp>
      <p:sp>
        <p:nvSpPr>
          <p:cNvPr id="4" name="Slide Number Placeholder 3"/>
          <p:cNvSpPr>
            <a:spLocks noGrp="1"/>
          </p:cNvSpPr>
          <p:nvPr>
            <p:ph type="sldNum" sz="quarter" idx="12"/>
          </p:nvPr>
        </p:nvSpPr>
        <p:spPr/>
        <p:txBody>
          <a:bodyPr/>
          <a:lstStyle/>
          <a:p>
            <a:fld id="{29BBA840-F4FE-4814-B6F5-9FFAFF647666}" type="slidenum">
              <a:rPr lang="en-GB" smtClean="0"/>
              <a:t>21</a:t>
            </a:fld>
            <a:endParaRPr lang="en-GB"/>
          </a:p>
        </p:txBody>
      </p:sp>
    </p:spTree>
    <p:extLst>
      <p:ext uri="{BB962C8B-B14F-4D97-AF65-F5344CB8AC3E}">
        <p14:creationId xmlns:p14="http://schemas.microsoft.com/office/powerpoint/2010/main" val="3174875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Universali duomenų mainų posistemė (</a:t>
            </a:r>
            <a:r>
              <a:rPr lang="lt-LT" b="1" dirty="0" err="1"/>
              <a:t>UDMP</a:t>
            </a:r>
            <a:r>
              <a:rPr lang="lt-LT" b="1" dirty="0"/>
              <a:t>)</a:t>
            </a:r>
          </a:p>
        </p:txBody>
      </p:sp>
      <p:sp>
        <p:nvSpPr>
          <p:cNvPr id="3" name="Content Placeholder 2"/>
          <p:cNvSpPr>
            <a:spLocks noGrp="1"/>
          </p:cNvSpPr>
          <p:nvPr>
            <p:ph idx="1"/>
          </p:nvPr>
        </p:nvSpPr>
        <p:spPr/>
        <p:txBody>
          <a:bodyPr>
            <a:normAutofit/>
          </a:bodyPr>
          <a:lstStyle/>
          <a:p>
            <a:pPr algn="just"/>
            <a:r>
              <a:rPr lang="lt-LT" dirty="0"/>
              <a:t>Bus sukurta duomenų mainų posistemė, skirta duomenų ir dokumentų mainams tarp išorinių informacinių sistemų, registrų ir ne proceso dalyvių.</a:t>
            </a:r>
          </a:p>
          <a:p>
            <a:pPr algn="just"/>
            <a:r>
              <a:rPr lang="lt-LT" dirty="0"/>
              <a:t>UDMP pagalba bus galima komunikuoti su bylos dalyviais, kurie nėra proceso šalys, papildomai informacijai gauti (gauti dokumentui), teikti (teikti dokumentui</a:t>
            </a:r>
            <a:r>
              <a:rPr lang="lt-LT" dirty="0" smtClean="0"/>
              <a:t>)  </a:t>
            </a:r>
            <a:r>
              <a:rPr lang="lt-LT" dirty="0"/>
              <a:t>ar informuoti dėl priimto procesinio sprendimo, pateikiant teismo procesinius dokumentus.</a:t>
            </a:r>
          </a:p>
          <a:p>
            <a:pPr algn="just"/>
            <a:r>
              <a:rPr lang="lt-LT" dirty="0"/>
              <a:t>Per UDMP bus galima teikti dokumentus šiais būdais: per elektroninių paslaugų portalą (EPP), el. paštą, E. pristatymą arba tinklines paslaugas. </a:t>
            </a:r>
          </a:p>
          <a:p>
            <a:endParaRPr lang="lt-LT" dirty="0"/>
          </a:p>
        </p:txBody>
      </p:sp>
      <p:sp>
        <p:nvSpPr>
          <p:cNvPr id="4" name="Slide Number Placeholder 3"/>
          <p:cNvSpPr>
            <a:spLocks noGrp="1"/>
          </p:cNvSpPr>
          <p:nvPr>
            <p:ph type="sldNum" sz="quarter" idx="12"/>
          </p:nvPr>
        </p:nvSpPr>
        <p:spPr/>
        <p:txBody>
          <a:bodyPr/>
          <a:lstStyle/>
          <a:p>
            <a:fld id="{29BBA840-F4FE-4814-B6F5-9FFAFF647666}" type="slidenum">
              <a:rPr lang="en-GB" smtClean="0"/>
              <a:t>22</a:t>
            </a:fld>
            <a:endParaRPr lang="en-GB"/>
          </a:p>
        </p:txBody>
      </p:sp>
    </p:spTree>
    <p:extLst>
      <p:ext uri="{BB962C8B-B14F-4D97-AF65-F5344CB8AC3E}">
        <p14:creationId xmlns:p14="http://schemas.microsoft.com/office/powerpoint/2010/main" val="3355284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lt-LT" sz="4000" b="1" dirty="0" smtClean="0"/>
              <a:t>Mokymai </a:t>
            </a:r>
            <a:r>
              <a:rPr lang="lt-LT" sz="4000" b="1" dirty="0" smtClean="0"/>
              <a:t>LITEKO </a:t>
            </a:r>
            <a:r>
              <a:rPr lang="lt-LT" sz="4000" b="1" dirty="0" smtClean="0"/>
              <a:t>naudotojams ir administratoriams</a:t>
            </a:r>
            <a:endParaRPr lang="lt-LT" sz="4000" dirty="0"/>
          </a:p>
        </p:txBody>
      </p:sp>
      <p:sp>
        <p:nvSpPr>
          <p:cNvPr id="3" name="Turinio vietos rezervavimo ženklas 2"/>
          <p:cNvSpPr>
            <a:spLocks noGrp="1"/>
          </p:cNvSpPr>
          <p:nvPr>
            <p:ph idx="1"/>
          </p:nvPr>
        </p:nvSpPr>
        <p:spPr/>
        <p:txBody>
          <a:bodyPr/>
          <a:lstStyle/>
          <a:p>
            <a:pPr algn="just"/>
            <a:r>
              <a:rPr lang="lt-LT" dirty="0" smtClean="0"/>
              <a:t>2016 m. lapkričio – gruodžio mėn. bus organizuojami 8 ak. val. mokymai </a:t>
            </a:r>
            <a:r>
              <a:rPr lang="lt-LT" dirty="0" smtClean="0"/>
              <a:t>LITEKO </a:t>
            </a:r>
            <a:r>
              <a:rPr lang="lt-LT" dirty="0" smtClean="0"/>
              <a:t>naudotojams ir administratoriams.</a:t>
            </a:r>
          </a:p>
          <a:p>
            <a:pPr algn="just"/>
            <a:r>
              <a:rPr lang="lt-LT" dirty="0" smtClean="0"/>
              <a:t>Numatoma apmokyti </a:t>
            </a:r>
            <a:r>
              <a:rPr lang="lt-LT" dirty="0" smtClean="0"/>
              <a:t>620 dalyvių. </a:t>
            </a:r>
          </a:p>
          <a:p>
            <a:pPr algn="just"/>
            <a:r>
              <a:rPr lang="lt-LT" dirty="0" smtClean="0"/>
              <a:t>Mokymai vyks Vilniaus, Kauno, Klaipėdos, Šiaulių ir Panevėžio apygardose.</a:t>
            </a:r>
            <a:endParaRPr lang="lt-LT" dirty="0"/>
          </a:p>
        </p:txBody>
      </p:sp>
      <p:sp>
        <p:nvSpPr>
          <p:cNvPr id="4" name="Skaidrės numerio vietos rezervavimo ženklas 3"/>
          <p:cNvSpPr>
            <a:spLocks noGrp="1"/>
          </p:cNvSpPr>
          <p:nvPr>
            <p:ph type="sldNum" sz="quarter" idx="12"/>
          </p:nvPr>
        </p:nvSpPr>
        <p:spPr/>
        <p:txBody>
          <a:bodyPr/>
          <a:lstStyle/>
          <a:p>
            <a:fld id="{29BBA840-F4FE-4814-B6F5-9FFAFF647666}" type="slidenum">
              <a:rPr lang="en-GB" smtClean="0"/>
              <a:t>23</a:t>
            </a:fld>
            <a:endParaRPr lang="en-GB"/>
          </a:p>
        </p:txBody>
      </p:sp>
    </p:spTree>
    <p:extLst>
      <p:ext uri="{BB962C8B-B14F-4D97-AF65-F5344CB8AC3E}">
        <p14:creationId xmlns:p14="http://schemas.microsoft.com/office/powerpoint/2010/main" val="1236899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ctrTitle"/>
          </p:nvPr>
        </p:nvSpPr>
        <p:spPr/>
        <p:txBody>
          <a:bodyPr>
            <a:normAutofit fontScale="90000"/>
          </a:bodyPr>
          <a:lstStyle/>
          <a:p>
            <a:r>
              <a:rPr lang="lt-LT" b="1" dirty="0" smtClean="0"/>
              <a:t/>
            </a:r>
            <a:br>
              <a:rPr lang="lt-LT" b="1" dirty="0" smtClean="0"/>
            </a:br>
            <a:r>
              <a:rPr lang="lt-LT" sz="6700" b="1" dirty="0" smtClean="0"/>
              <a:t>Modernizuojamos </a:t>
            </a:r>
            <a:r>
              <a:rPr lang="lt-LT" sz="6700" b="1" dirty="0"/>
              <a:t>sritys</a:t>
            </a:r>
            <a:r>
              <a:rPr lang="en-GB" sz="6700" b="1" dirty="0"/>
              <a:t/>
            </a:r>
            <a:br>
              <a:rPr lang="en-GB" sz="6700" b="1" dirty="0"/>
            </a:br>
            <a:endParaRPr lang="lt-LT" sz="6700" b="1" dirty="0"/>
          </a:p>
        </p:txBody>
      </p:sp>
    </p:spTree>
    <p:extLst>
      <p:ext uri="{BB962C8B-B14F-4D97-AF65-F5344CB8AC3E}">
        <p14:creationId xmlns:p14="http://schemas.microsoft.com/office/powerpoint/2010/main" val="1802441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Procesinių bylų kūrimas teismo dokumentų pagrindu</a:t>
            </a:r>
            <a:endParaRPr lang="en-GB" b="1" dirty="0"/>
          </a:p>
        </p:txBody>
      </p:sp>
      <p:sp>
        <p:nvSpPr>
          <p:cNvPr id="3" name="Content Placeholder 2"/>
          <p:cNvSpPr>
            <a:spLocks noGrp="1"/>
          </p:cNvSpPr>
          <p:nvPr>
            <p:ph idx="1"/>
          </p:nvPr>
        </p:nvSpPr>
        <p:spPr/>
        <p:txBody>
          <a:bodyPr/>
          <a:lstStyle/>
          <a:p>
            <a:pPr algn="just"/>
            <a:r>
              <a:rPr lang="lt-LT" dirty="0"/>
              <a:t>Atlikus LITEKO </a:t>
            </a:r>
            <a:r>
              <a:rPr lang="lt-LT" dirty="0" smtClean="0"/>
              <a:t>modernizavimą, </a:t>
            </a:r>
            <a:r>
              <a:rPr lang="lt-LT" dirty="0"/>
              <a:t>naudotojams bus suteiktos galimybės, esant tam tikroms sąlygoms, teismo procesinių dokumentų pagrindu kurti naujas procesinių bylų korteles.</a:t>
            </a:r>
          </a:p>
          <a:p>
            <a:pPr algn="just"/>
            <a:r>
              <a:rPr lang="lt-LT" dirty="0"/>
              <a:t>Sąlygas, kurioms esant bus suteikiamos galimybės teismo procesinio dokumento pagrindu sukurti naują procesinės bylos kortelę, galės tvarkyti </a:t>
            </a:r>
            <a:r>
              <a:rPr lang="en-GB" dirty="0"/>
              <a:t>NTA </a:t>
            </a:r>
            <a:r>
              <a:rPr lang="lt-LT" dirty="0"/>
              <a:t>administratoriai.</a:t>
            </a:r>
          </a:p>
          <a:p>
            <a:pPr algn="just"/>
            <a:r>
              <a:rPr lang="lt-LT" dirty="0"/>
              <a:t>Bus sudarytos galimybės tarpinio sprendimo pagrindu vienu veiksmu inicijuoti daugiau nei vienos procesinės bylos kortelės sukūrimą.</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4</a:t>
            </a:fld>
            <a:endParaRPr lang="en-GB"/>
          </a:p>
        </p:txBody>
      </p:sp>
    </p:spTree>
    <p:extLst>
      <p:ext uri="{BB962C8B-B14F-4D97-AF65-F5344CB8AC3E}">
        <p14:creationId xmlns:p14="http://schemas.microsoft.com/office/powerpoint/2010/main" val="3710159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8980"/>
            <a:ext cx="10515600" cy="1325563"/>
          </a:xfrm>
        </p:spPr>
        <p:txBody>
          <a:bodyPr/>
          <a:lstStyle/>
          <a:p>
            <a:r>
              <a:rPr lang="lt-LT" b="1" dirty="0"/>
              <a:t>Proceso fiksavimo pakeitimai (1)</a:t>
            </a:r>
            <a:endParaRPr lang="en-GB" b="1" dirty="0"/>
          </a:p>
        </p:txBody>
      </p:sp>
      <p:sp>
        <p:nvSpPr>
          <p:cNvPr id="3" name="Content Placeholder 2"/>
          <p:cNvSpPr>
            <a:spLocks noGrp="1"/>
          </p:cNvSpPr>
          <p:nvPr>
            <p:ph idx="1"/>
          </p:nvPr>
        </p:nvSpPr>
        <p:spPr>
          <a:xfrm>
            <a:off x="838200" y="1825624"/>
            <a:ext cx="10134600" cy="1388631"/>
          </a:xfrm>
        </p:spPr>
        <p:txBody>
          <a:bodyPr>
            <a:normAutofit fontScale="92500"/>
          </a:bodyPr>
          <a:lstStyle/>
          <a:p>
            <a:pPr algn="just"/>
            <a:r>
              <a:rPr lang="lt-LT" dirty="0"/>
              <a:t>Bylos nagrinėjimo teisminis procesas bus apjungtas į integruotą proceso medį, kurį sudarys atskirų klausimų nagrinėjimo ar nagrinėjimo skirtingose instancijose procesų fiksavimui skirti subprocesai (šakos</a:t>
            </a:r>
            <a:r>
              <a:rPr lang="lt-LT" dirty="0" smtClean="0"/>
              <a:t>).</a:t>
            </a:r>
            <a:endParaRPr lang="en-GB" dirty="0"/>
          </a:p>
        </p:txBody>
      </p:sp>
      <p:pic>
        <p:nvPicPr>
          <p:cNvPr id="4" name="Picture 3"/>
          <p:cNvPicPr>
            <a:picLocks noChangeAspect="1"/>
          </p:cNvPicPr>
          <p:nvPr/>
        </p:nvPicPr>
        <p:blipFill>
          <a:blip r:embed="rId2"/>
          <a:stretch>
            <a:fillRect/>
          </a:stretch>
        </p:blipFill>
        <p:spPr>
          <a:xfrm>
            <a:off x="401782" y="3006436"/>
            <a:ext cx="11485418" cy="3588327"/>
          </a:xfrm>
          <a:prstGeom prst="rect">
            <a:avLst/>
          </a:prstGeom>
        </p:spPr>
      </p:pic>
      <p:sp>
        <p:nvSpPr>
          <p:cNvPr id="5" name="Slide Number Placeholder 4"/>
          <p:cNvSpPr>
            <a:spLocks noGrp="1"/>
          </p:cNvSpPr>
          <p:nvPr>
            <p:ph type="sldNum" sz="quarter" idx="12"/>
          </p:nvPr>
        </p:nvSpPr>
        <p:spPr/>
        <p:txBody>
          <a:bodyPr/>
          <a:lstStyle/>
          <a:p>
            <a:fld id="{29BBA840-F4FE-4814-B6F5-9FFAFF647666}" type="slidenum">
              <a:rPr lang="en-GB" smtClean="0"/>
              <a:t>5</a:t>
            </a:fld>
            <a:endParaRPr lang="en-GB"/>
          </a:p>
        </p:txBody>
      </p:sp>
    </p:spTree>
    <p:extLst>
      <p:ext uri="{BB962C8B-B14F-4D97-AF65-F5344CB8AC3E}">
        <p14:creationId xmlns:p14="http://schemas.microsoft.com/office/powerpoint/2010/main" val="961437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Proceso fiksavimo pakeitimai</a:t>
            </a:r>
            <a:r>
              <a:rPr lang="ru-RU" b="1" dirty="0"/>
              <a:t> (2)</a:t>
            </a:r>
            <a:endParaRPr lang="en-GB" b="1" dirty="0"/>
          </a:p>
        </p:txBody>
      </p:sp>
      <p:sp>
        <p:nvSpPr>
          <p:cNvPr id="3" name="Content Placeholder 2"/>
          <p:cNvSpPr>
            <a:spLocks noGrp="1"/>
          </p:cNvSpPr>
          <p:nvPr>
            <p:ph idx="1"/>
          </p:nvPr>
        </p:nvSpPr>
        <p:spPr>
          <a:xfrm>
            <a:off x="838200" y="1565565"/>
            <a:ext cx="10515600" cy="1787236"/>
          </a:xfrm>
        </p:spPr>
        <p:txBody>
          <a:bodyPr>
            <a:normAutofit fontScale="92500" lnSpcReduction="20000"/>
          </a:bodyPr>
          <a:lstStyle/>
          <a:p>
            <a:pPr algn="just"/>
            <a:r>
              <a:rPr lang="lt-LT" dirty="0"/>
              <a:t>Kiekvienam subprocesui (šakai) bus priskiriami proceso įvykiai ir šalių procesiniai dokumentai (jų proceso įvykiai priklausys tam pačiam subprocesui (šakai)</a:t>
            </a:r>
            <a:r>
              <a:rPr lang="en-GB" dirty="0" smtClean="0"/>
              <a:t>)</a:t>
            </a:r>
            <a:r>
              <a:rPr lang="lt-LT" dirty="0" smtClean="0"/>
              <a:t>.</a:t>
            </a:r>
            <a:endParaRPr lang="lt-LT" dirty="0"/>
          </a:p>
          <a:p>
            <a:pPr algn="just"/>
            <a:r>
              <a:rPr lang="lt-LT" dirty="0"/>
              <a:t>Naudotojai galės nurodyti šalių procesinių dokumentų tarpusavio ryšių </a:t>
            </a:r>
            <a:r>
              <a:rPr lang="lt-LT" dirty="0" smtClean="0"/>
              <a:t>buvimą.</a:t>
            </a:r>
          </a:p>
          <a:p>
            <a:endParaRPr lang="en-GB" dirty="0"/>
          </a:p>
        </p:txBody>
      </p:sp>
      <p:pic>
        <p:nvPicPr>
          <p:cNvPr id="4" name="Picture 3"/>
          <p:cNvPicPr>
            <a:picLocks noChangeAspect="1"/>
          </p:cNvPicPr>
          <p:nvPr/>
        </p:nvPicPr>
        <p:blipFill>
          <a:blip r:embed="rId2"/>
          <a:stretch>
            <a:fillRect/>
          </a:stretch>
        </p:blipFill>
        <p:spPr>
          <a:xfrm>
            <a:off x="484909" y="3158836"/>
            <a:ext cx="11222181" cy="3197514"/>
          </a:xfrm>
          <a:prstGeom prst="rect">
            <a:avLst/>
          </a:prstGeom>
        </p:spPr>
      </p:pic>
      <p:sp>
        <p:nvSpPr>
          <p:cNvPr id="5" name="Slide Number Placeholder 4"/>
          <p:cNvSpPr>
            <a:spLocks noGrp="1"/>
          </p:cNvSpPr>
          <p:nvPr>
            <p:ph type="sldNum" sz="quarter" idx="12"/>
          </p:nvPr>
        </p:nvSpPr>
        <p:spPr/>
        <p:txBody>
          <a:bodyPr/>
          <a:lstStyle/>
          <a:p>
            <a:fld id="{29BBA840-F4FE-4814-B6F5-9FFAFF647666}" type="slidenum">
              <a:rPr lang="en-GB" smtClean="0"/>
              <a:t>6</a:t>
            </a:fld>
            <a:endParaRPr lang="en-GB"/>
          </a:p>
        </p:txBody>
      </p:sp>
    </p:spTree>
    <p:extLst>
      <p:ext uri="{BB962C8B-B14F-4D97-AF65-F5344CB8AC3E}">
        <p14:creationId xmlns:p14="http://schemas.microsoft.com/office/powerpoint/2010/main" val="8013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Proceso fiksavimo pakeitimai (3)</a:t>
            </a:r>
            <a:endParaRPr lang="en-GB" b="1" dirty="0"/>
          </a:p>
        </p:txBody>
      </p:sp>
      <p:sp>
        <p:nvSpPr>
          <p:cNvPr id="3" name="Content Placeholder 2"/>
          <p:cNvSpPr>
            <a:spLocks noGrp="1"/>
          </p:cNvSpPr>
          <p:nvPr>
            <p:ph idx="1"/>
          </p:nvPr>
        </p:nvSpPr>
        <p:spPr/>
        <p:txBody>
          <a:bodyPr/>
          <a:lstStyle/>
          <a:p>
            <a:pPr algn="just"/>
            <a:r>
              <a:rPr lang="lt-LT" dirty="0"/>
              <a:t>Nauji subprocesai bus:</a:t>
            </a:r>
          </a:p>
          <a:p>
            <a:pPr marL="514350" indent="-514350" algn="just">
              <a:buAutoNum type="arabicPeriod"/>
            </a:pPr>
            <a:r>
              <a:rPr lang="lt-LT" dirty="0"/>
              <a:t>Kuriami automatiškai, pvz., naujos procesinės bylos kortelės kūrimo </a:t>
            </a:r>
            <a:r>
              <a:rPr lang="lt-LT" dirty="0" smtClean="0"/>
              <a:t>atveju.</a:t>
            </a:r>
            <a:endParaRPr lang="lt-LT" dirty="0"/>
          </a:p>
          <a:p>
            <a:pPr marL="514350" indent="-514350" algn="just">
              <a:buAutoNum type="arabicPeriod"/>
            </a:pPr>
            <a:r>
              <a:rPr lang="lt-LT" dirty="0"/>
              <a:t>Kuriami iš sistemoje nurodytų proceso įvykių. Nustatymus, kokius subprocesus (šakas) iš kokių konkrečių proceso įvykių, tvarkys </a:t>
            </a:r>
            <a:r>
              <a:rPr lang="en-GB" dirty="0"/>
              <a:t>NTA </a:t>
            </a:r>
            <a:r>
              <a:rPr lang="lt-LT" dirty="0"/>
              <a:t>administratoriai.</a:t>
            </a:r>
            <a:endParaRPr lang="en-GB" dirty="0"/>
          </a:p>
        </p:txBody>
      </p:sp>
      <p:sp>
        <p:nvSpPr>
          <p:cNvPr id="4" name="Slide Number Placeholder 3"/>
          <p:cNvSpPr>
            <a:spLocks noGrp="1"/>
          </p:cNvSpPr>
          <p:nvPr>
            <p:ph type="sldNum" sz="quarter" idx="12"/>
          </p:nvPr>
        </p:nvSpPr>
        <p:spPr/>
        <p:txBody>
          <a:bodyPr/>
          <a:lstStyle/>
          <a:p>
            <a:fld id="{29BBA840-F4FE-4814-B6F5-9FFAFF647666}" type="slidenum">
              <a:rPr lang="en-GB" smtClean="0"/>
              <a:t>7</a:t>
            </a:fld>
            <a:endParaRPr lang="en-GB"/>
          </a:p>
        </p:txBody>
      </p:sp>
    </p:spTree>
    <p:extLst>
      <p:ext uri="{BB962C8B-B14F-4D97-AF65-F5344CB8AC3E}">
        <p14:creationId xmlns:p14="http://schemas.microsoft.com/office/powerpoint/2010/main" val="315638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Prieigos prie bylų, dokumentų, šalių duomenų teisės (1)</a:t>
            </a:r>
            <a:endParaRPr lang="en-GB" b="1" dirty="0"/>
          </a:p>
        </p:txBody>
      </p:sp>
      <p:sp>
        <p:nvSpPr>
          <p:cNvPr id="3" name="Content Placeholder 2"/>
          <p:cNvSpPr>
            <a:spLocks noGrp="1"/>
          </p:cNvSpPr>
          <p:nvPr>
            <p:ph idx="1"/>
          </p:nvPr>
        </p:nvSpPr>
        <p:spPr/>
        <p:txBody>
          <a:bodyPr/>
          <a:lstStyle/>
          <a:p>
            <a:pPr algn="just"/>
            <a:r>
              <a:rPr lang="lt-LT" dirty="0"/>
              <a:t>LITEKO bus sukurtos priemonės ir taisyklės, kurios nustatys sistemos naudotojų prieigos prie skirtingų sistemoje tvarkomų objektų (bylų, dokumentų, šalių) teises.</a:t>
            </a:r>
          </a:p>
        </p:txBody>
      </p:sp>
      <p:sp>
        <p:nvSpPr>
          <p:cNvPr id="4" name="Slide Number Placeholder 3"/>
          <p:cNvSpPr>
            <a:spLocks noGrp="1"/>
          </p:cNvSpPr>
          <p:nvPr>
            <p:ph type="sldNum" sz="quarter" idx="12"/>
          </p:nvPr>
        </p:nvSpPr>
        <p:spPr/>
        <p:txBody>
          <a:bodyPr/>
          <a:lstStyle/>
          <a:p>
            <a:fld id="{29BBA840-F4FE-4814-B6F5-9FFAFF647666}" type="slidenum">
              <a:rPr lang="en-GB" smtClean="0"/>
              <a:t>8</a:t>
            </a:fld>
            <a:endParaRPr lang="en-GB"/>
          </a:p>
        </p:txBody>
      </p:sp>
    </p:spTree>
    <p:extLst>
      <p:ext uri="{BB962C8B-B14F-4D97-AF65-F5344CB8AC3E}">
        <p14:creationId xmlns:p14="http://schemas.microsoft.com/office/powerpoint/2010/main" val="1190238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b="1" dirty="0"/>
              <a:t>Prieigos prie bylų, dokumentų, šalių duomenų teisės (2)</a:t>
            </a:r>
            <a:endParaRPr lang="en-GB" b="1" dirty="0"/>
          </a:p>
        </p:txBody>
      </p:sp>
      <p:sp>
        <p:nvSpPr>
          <p:cNvPr id="3" name="Content Placeholder 2"/>
          <p:cNvSpPr>
            <a:spLocks noGrp="1"/>
          </p:cNvSpPr>
          <p:nvPr>
            <p:ph idx="1"/>
          </p:nvPr>
        </p:nvSpPr>
        <p:spPr/>
        <p:txBody>
          <a:bodyPr>
            <a:normAutofit fontScale="92500"/>
          </a:bodyPr>
          <a:lstStyle/>
          <a:p>
            <a:pPr algn="just"/>
            <a:r>
              <a:rPr lang="lt-LT" dirty="0"/>
              <a:t>Su objektais (bylomis, dokumentais, šalimis), neturinčiais neviešumo </a:t>
            </a:r>
            <a:r>
              <a:rPr lang="en-GB" dirty="0" err="1"/>
              <a:t>po</a:t>
            </a:r>
            <a:r>
              <a:rPr lang="lt-LT" dirty="0" err="1"/>
              <a:t>žymio</a:t>
            </a:r>
            <a:r>
              <a:rPr lang="lt-LT" dirty="0"/>
              <a:t> galės susipažinti:</a:t>
            </a:r>
          </a:p>
          <a:p>
            <a:pPr marL="514350" indent="-514350" algn="just">
              <a:buAutoNum type="arabicPeriod"/>
            </a:pPr>
            <a:r>
              <a:rPr lang="lt-LT" dirty="0"/>
              <a:t>Visi teismo, kuriam priklauso atitinkamas objektas, naudotojai;</a:t>
            </a:r>
          </a:p>
          <a:p>
            <a:pPr marL="514350" indent="-514350" algn="just">
              <a:buAutoNum type="arabicPeriod"/>
            </a:pPr>
            <a:r>
              <a:rPr lang="lt-LT" dirty="0"/>
              <a:t>Kitų teismų naudotojai, kurie:</a:t>
            </a:r>
          </a:p>
          <a:p>
            <a:pPr marL="0" indent="0" algn="just">
              <a:buNone/>
            </a:pPr>
            <a:r>
              <a:rPr lang="lt-LT" dirty="0"/>
              <a:t>2.1. turi tam tikras pareigas (pvz., teisėjas, teisėjo padėjėjas);</a:t>
            </a:r>
          </a:p>
          <a:p>
            <a:pPr marL="0" indent="0" algn="just">
              <a:buNone/>
            </a:pPr>
            <a:r>
              <a:rPr lang="lt-LT" dirty="0"/>
              <a:t>2.2. turi tam tikras roles (pvz., bylas skirstantis asmuo).</a:t>
            </a:r>
          </a:p>
          <a:p>
            <a:pPr marL="0" indent="0" algn="just">
              <a:buNone/>
            </a:pPr>
            <a:r>
              <a:rPr lang="lt-LT" dirty="0"/>
              <a:t>3. Kiti </a:t>
            </a:r>
            <a:r>
              <a:rPr lang="lt-LT" dirty="0" smtClean="0"/>
              <a:t>teismų </a:t>
            </a:r>
            <a:r>
              <a:rPr lang="lt-LT" dirty="0"/>
              <a:t>naudotojai negalės susipažinti su kitame teisme nagrinėjamos procesinės bylos procesiniais dokumentais, išskyrus tam tikras išimtis: procesiniai dokumentai, kurių pagrindu gali būti kuriamos naujos procesinių bylų </a:t>
            </a:r>
            <a:r>
              <a:rPr lang="lt-LT" dirty="0" smtClean="0"/>
              <a:t>kortelės, </a:t>
            </a:r>
            <a:r>
              <a:rPr lang="lt-LT" dirty="0"/>
              <a:t>nuasmenintos galutinių teismų sprendimų versijos. </a:t>
            </a:r>
          </a:p>
          <a:p>
            <a:endParaRPr lang="lt-LT" dirty="0"/>
          </a:p>
        </p:txBody>
      </p:sp>
      <p:sp>
        <p:nvSpPr>
          <p:cNvPr id="4" name="Slide Number Placeholder 3"/>
          <p:cNvSpPr>
            <a:spLocks noGrp="1"/>
          </p:cNvSpPr>
          <p:nvPr>
            <p:ph type="sldNum" sz="quarter" idx="12"/>
          </p:nvPr>
        </p:nvSpPr>
        <p:spPr/>
        <p:txBody>
          <a:bodyPr/>
          <a:lstStyle/>
          <a:p>
            <a:fld id="{29BBA840-F4FE-4814-B6F5-9FFAFF647666}" type="slidenum">
              <a:rPr lang="en-GB" smtClean="0"/>
              <a:t>9</a:t>
            </a:fld>
            <a:endParaRPr lang="en-GB"/>
          </a:p>
        </p:txBody>
      </p:sp>
    </p:spTree>
    <p:extLst>
      <p:ext uri="{BB962C8B-B14F-4D97-AF65-F5344CB8AC3E}">
        <p14:creationId xmlns:p14="http://schemas.microsoft.com/office/powerpoint/2010/main" val="23336575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Prezentacija</Template>
  <TotalTime>1741</TotalTime>
  <Words>1215</Words>
  <Application>Microsoft Office PowerPoint</Application>
  <PresentationFormat>Plačiaekranė</PresentationFormat>
  <Paragraphs>102</Paragraphs>
  <Slides>23</Slides>
  <Notes>0</Notes>
  <HiddenSlides>0</HiddenSlides>
  <MMClips>0</MMClips>
  <ScaleCrop>false</ScaleCrop>
  <HeadingPairs>
    <vt:vector size="6" baseType="variant">
      <vt:variant>
        <vt:lpstr>Naudojami šriftai</vt:lpstr>
      </vt:variant>
      <vt:variant>
        <vt:i4>3</vt:i4>
      </vt:variant>
      <vt:variant>
        <vt:lpstr>Tema</vt:lpstr>
      </vt:variant>
      <vt:variant>
        <vt:i4>1</vt:i4>
      </vt:variant>
      <vt:variant>
        <vt:lpstr>Skaidrių pavadinimai</vt:lpstr>
      </vt:variant>
      <vt:variant>
        <vt:i4>23</vt:i4>
      </vt:variant>
    </vt:vector>
  </HeadingPairs>
  <TitlesOfParts>
    <vt:vector size="27" baseType="lpstr">
      <vt:lpstr>Arial</vt:lpstr>
      <vt:lpstr>Calibri</vt:lpstr>
      <vt:lpstr>Calibri Light</vt:lpstr>
      <vt:lpstr>Office Theme</vt:lpstr>
      <vt:lpstr>LIETUVOS TEISMŲ INFORMACINĖ SISTEMA</vt:lpstr>
      <vt:lpstr>Lietuvos teismų informacinės sistemos modernizavimas ir integracinių sąsajų sukūrimas</vt:lpstr>
      <vt:lpstr> Modernizuojamos sritys </vt:lpstr>
      <vt:lpstr>Procesinių bylų kūrimas teismo dokumentų pagrindu</vt:lpstr>
      <vt:lpstr>Proceso fiksavimo pakeitimai (1)</vt:lpstr>
      <vt:lpstr>Proceso fiksavimo pakeitimai (2)</vt:lpstr>
      <vt:lpstr>Proceso fiksavimo pakeitimai (3)</vt:lpstr>
      <vt:lpstr>Prieigos prie bylų, dokumentų, šalių duomenų teisės (1)</vt:lpstr>
      <vt:lpstr>Prieigos prie bylų, dokumentų, šalių duomenų teisės (2)</vt:lpstr>
      <vt:lpstr>Prieigos prie bylų, dokumentų, šalių duomenų teisės (3)</vt:lpstr>
      <vt:lpstr>Panašių bylų paieška</vt:lpstr>
      <vt:lpstr>Bylų skirstymo modulio modernizavimas</vt:lpstr>
      <vt:lpstr>Mokėjimo užduočių tvarkymas ir statistika</vt:lpstr>
      <vt:lpstr>Statistikos modulis</vt:lpstr>
      <vt:lpstr>Duomenų tvarkymo stebėsenos pakeitimai</vt:lpstr>
      <vt:lpstr>Paieškų modernizavimai</vt:lpstr>
      <vt:lpstr>Proceso įvykių klasifikatorių valdymas</vt:lpstr>
      <vt:lpstr>Informacijos paieška šalies kortelėje </vt:lpstr>
      <vt:lpstr>Dokumentų siuntimas ne proceso dalyviams</vt:lpstr>
      <vt:lpstr>Dokumentų gavimas iš ne proceso dalyvių</vt:lpstr>
      <vt:lpstr>Atstovavimas keliems teismams </vt:lpstr>
      <vt:lpstr>Universali duomenų mainų posistemė (UDMP)</vt:lpstr>
      <vt:lpstr>Mokymai LITEKO naudotojams ir administratoriams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LITEKO modernizavimo projektas</dc:title>
  <dc:creator>Vladimir Kosatyj</dc:creator>
  <cp:lastModifiedBy>Vaida Petravičienė</cp:lastModifiedBy>
  <cp:revision>62</cp:revision>
  <dcterms:created xsi:type="dcterms:W3CDTF">2016-09-12T08:55:56Z</dcterms:created>
  <dcterms:modified xsi:type="dcterms:W3CDTF">2016-09-23T07:37:43Z</dcterms:modified>
</cp:coreProperties>
</file>